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4"/>
  </p:notesMasterIdLst>
  <p:handoutMasterIdLst>
    <p:handoutMasterId r:id="rId5"/>
  </p:handoutMasterIdLst>
  <p:sldIdLst>
    <p:sldId id="256" r:id="rId3"/>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93391" autoAdjust="0"/>
  </p:normalViewPr>
  <p:slideViewPr>
    <p:cSldViewPr snapToGrid="0">
      <p:cViewPr varScale="1">
        <p:scale>
          <a:sx n="14" d="100"/>
          <a:sy n="14" d="100"/>
        </p:scale>
        <p:origin x="1244" y="8"/>
      </p:cViewPr>
      <p:guideLst/>
    </p:cSldViewPr>
  </p:slideViewPr>
  <p:notesTextViewPr>
    <p:cViewPr>
      <p:scale>
        <a:sx n="1" d="1"/>
        <a:sy n="1" d="1"/>
      </p:scale>
      <p:origin x="0" y="0"/>
    </p:cViewPr>
  </p:notesTextViewPr>
  <p:notesViewPr>
    <p:cSldViewPr snapToGrid="0" showGuides="1">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C0B079-A316-4C9B-B165-DF9EA8325D2C}" type="datetimeFigureOut">
              <a:rPr lang="en-US" smtClean="0"/>
              <a:t>4/25/2016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A0EAE6-B4B6-49B7-9049-B371250BE0F4}" type="slidenum">
              <a:rPr lang="en-US" smtClean="0"/>
              <a:t>‹#›</a:t>
            </a:fld>
            <a:endParaRPr lang="en-US"/>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28AB8-57D1-494F-9851-055AD867E790}" type="datetimeFigureOut">
              <a:rPr lang="en-US" smtClean="0"/>
              <a:t>4/25/2016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7F044-5458-4B2E-BFA0-52AAA1C529D4}" type="slidenum">
              <a:rPr lang="en-US" smtClean="0"/>
              <a:t>‹#›</a:t>
            </a:fld>
            <a:endParaRPr lang="en-US"/>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spTree>
      <p:nvGrpSpPr>
        <p:cNvPr id="1" name=""/>
        <p:cNvGrpSpPr/>
        <p:nvPr/>
      </p:nvGrpSpPr>
      <p:grpSpPr>
        <a:xfrm>
          <a:off x="0" y="0"/>
          <a:ext cx="0" cy="0"/>
          <a:chOff x="0" y="0"/>
          <a:chExt cx="0" cy="0"/>
        </a:xfrm>
      </p:grpSpPr>
      <p:sp>
        <p:nvSpPr>
          <p:cNvPr id="2" name="Title 1"/>
          <p:cNvSpPr>
            <a:spLocks noGrp="1"/>
          </p:cNvSpPr>
          <p:nvPr>
            <p:ph type="title"/>
          </p:nvPr>
        </p:nvSpPr>
        <p:spPr>
          <a:xfrm>
            <a:off x="6400800" y="990600"/>
            <a:ext cx="31089600" cy="2514540"/>
          </a:xfrm>
        </p:spPr>
        <p:txBody>
          <a:bodyPr/>
          <a:lstStyle/>
          <a:p>
            <a:r>
              <a:rPr lang="en-US"/>
              <a:t>Click to edit Master title style</a:t>
            </a:r>
          </a:p>
        </p:txBody>
      </p:sp>
      <p:sp>
        <p:nvSpPr>
          <p:cNvPr id="31" name="Text Placeholder 6"/>
          <p:cNvSpPr>
            <a:spLocks noGrp="1"/>
          </p:cNvSpPr>
          <p:nvPr>
            <p:ph type="body" sz="quarter" idx="36"/>
          </p:nvPr>
        </p:nvSpPr>
        <p:spPr bwMode="auto">
          <a:xfrm>
            <a:off x="6400800" y="3588603"/>
            <a:ext cx="31089600" cy="830997"/>
          </a:xfrm>
        </p:spPr>
        <p:txBody>
          <a:bodyPr>
            <a:noAutofit/>
          </a:bodyPr>
          <a:lstStyle>
            <a:lvl1pPr marL="0" indent="0">
              <a:spcBef>
                <a:spcPts val="0"/>
              </a:spcBef>
              <a:buNone/>
              <a:defRPr sz="2400">
                <a:solidFill>
                  <a:schemeClr val="bg1"/>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a:t>Click to edit Master text styles</a:t>
            </a:r>
          </a:p>
        </p:txBody>
      </p:sp>
      <p:sp>
        <p:nvSpPr>
          <p:cNvPr id="3" name="Date Placeholder 2"/>
          <p:cNvSpPr>
            <a:spLocks noGrp="1"/>
          </p:cNvSpPr>
          <p:nvPr>
            <p:ph type="dt" sz="half" idx="10"/>
          </p:nvPr>
        </p:nvSpPr>
        <p:spPr/>
        <p:txBody>
          <a:bodyPr/>
          <a:lstStyle/>
          <a:p>
            <a:fld id="{ECAA57DF-1C19-4726-AB84-014692BAD8F5}" type="datetimeFigureOut">
              <a:rPr lang="en-US" smtClean="0"/>
              <a:t>4/25/2016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B4C631-C489-4C11-812F-2172FBEAE82B}" type="slidenum">
              <a:rPr lang="en-US" smtClean="0"/>
              <a:t>‹#›</a:t>
            </a:fld>
            <a:endParaRPr lang="en-US"/>
          </a:p>
        </p:txBody>
      </p:sp>
      <p:sp>
        <p:nvSpPr>
          <p:cNvPr id="7" name="Text Placeholder 6"/>
          <p:cNvSpPr>
            <a:spLocks noGrp="1"/>
          </p:cNvSpPr>
          <p:nvPr>
            <p:ph type="body" sz="quarter" idx="13" hasCustomPrompt="1"/>
          </p:nvPr>
        </p:nvSpPr>
        <p:spPr>
          <a:xfrm>
            <a:off x="1143000" y="5852160"/>
            <a:ext cx="12801600" cy="1219200"/>
          </a:xfrm>
          <a:prstGeom prst="round1Rect">
            <a:avLst/>
          </a:prstGeom>
          <a:solidFill>
            <a:schemeClr val="accent2"/>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19" name="Content Placeholder 17"/>
          <p:cNvSpPr>
            <a:spLocks noGrp="1"/>
          </p:cNvSpPr>
          <p:nvPr>
            <p:ph sz="quarter" idx="24" hasCustomPrompt="1"/>
          </p:nvPr>
        </p:nvSpPr>
        <p:spPr>
          <a:xfrm>
            <a:off x="1143000" y="7071360"/>
            <a:ext cx="12801600" cy="6858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1" name="Text Placeholder 6"/>
          <p:cNvSpPr>
            <a:spLocks noGrp="1"/>
          </p:cNvSpPr>
          <p:nvPr>
            <p:ph type="body" sz="quarter" idx="17" hasCustomPrompt="1"/>
          </p:nvPr>
        </p:nvSpPr>
        <p:spPr>
          <a:xfrm>
            <a:off x="1143000" y="15032736"/>
            <a:ext cx="12801600" cy="1219200"/>
          </a:xfrm>
          <a:prstGeom prst="round1Rect">
            <a:avLst/>
          </a:prstGeom>
          <a:solidFill>
            <a:schemeClr val="accent3"/>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0" name="Content Placeholder 17"/>
          <p:cNvSpPr>
            <a:spLocks noGrp="1"/>
          </p:cNvSpPr>
          <p:nvPr>
            <p:ph sz="quarter" idx="25" hasCustomPrompt="1"/>
          </p:nvPr>
        </p:nvSpPr>
        <p:spPr>
          <a:xfrm>
            <a:off x="1143000" y="16251936"/>
            <a:ext cx="12801600" cy="9088165"/>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3" name="Text Placeholder 6"/>
          <p:cNvSpPr>
            <a:spLocks noGrp="1"/>
          </p:cNvSpPr>
          <p:nvPr>
            <p:ph type="body" sz="quarter" idx="19" hasCustomPrompt="1"/>
          </p:nvPr>
        </p:nvSpPr>
        <p:spPr>
          <a:xfrm>
            <a:off x="1143000" y="25831800"/>
            <a:ext cx="12801600" cy="1219200"/>
          </a:xfrm>
          <a:prstGeom prst="round1Rect">
            <a:avLst/>
          </a:prstGeom>
          <a:solidFill>
            <a:schemeClr val="accent4"/>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1" name="Content Placeholder 17"/>
          <p:cNvSpPr>
            <a:spLocks noGrp="1"/>
          </p:cNvSpPr>
          <p:nvPr>
            <p:ph sz="quarter" idx="26" hasCustomPrompt="1"/>
          </p:nvPr>
        </p:nvSpPr>
        <p:spPr>
          <a:xfrm>
            <a:off x="114300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5" name="Text Placeholder 6"/>
          <p:cNvSpPr>
            <a:spLocks noGrp="1"/>
          </p:cNvSpPr>
          <p:nvPr>
            <p:ph type="body" sz="quarter" idx="21" hasCustomPrompt="1"/>
          </p:nvPr>
        </p:nvSpPr>
        <p:spPr>
          <a:xfrm>
            <a:off x="15544800" y="5852160"/>
            <a:ext cx="12801600" cy="1219200"/>
          </a:xfrm>
          <a:prstGeom prst="round1Rect">
            <a:avLst/>
          </a:prstGeom>
          <a:solidFill>
            <a:schemeClr val="accent5"/>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2" name="Content Placeholder 17"/>
          <p:cNvSpPr>
            <a:spLocks noGrp="1"/>
          </p:cNvSpPr>
          <p:nvPr>
            <p:ph sz="quarter" idx="27" hasCustomPrompt="1"/>
          </p:nvPr>
        </p:nvSpPr>
        <p:spPr>
          <a:xfrm>
            <a:off x="15544800" y="7071360"/>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8" name="Content Placeholder 17"/>
          <p:cNvSpPr>
            <a:spLocks noGrp="1"/>
          </p:cNvSpPr>
          <p:nvPr>
            <p:ph sz="quarter" idx="23" hasCustomPrompt="1"/>
          </p:nvPr>
        </p:nvSpPr>
        <p:spPr>
          <a:xfrm>
            <a:off x="15544800" y="11948160"/>
            <a:ext cx="12801600" cy="61722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3" name="Content Placeholder 17"/>
          <p:cNvSpPr>
            <a:spLocks noGrp="1"/>
          </p:cNvSpPr>
          <p:nvPr>
            <p:ph sz="quarter" idx="28" hasCustomPrompt="1"/>
          </p:nvPr>
        </p:nvSpPr>
        <p:spPr>
          <a:xfrm>
            <a:off x="15544800" y="23469600"/>
            <a:ext cx="12801600" cy="1752600"/>
          </a:xfrm>
        </p:spPr>
        <p:txBody>
          <a:bodyPr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p:txBody>
      </p:sp>
      <p:sp>
        <p:nvSpPr>
          <p:cNvPr id="24" name="Text Placeholder 6"/>
          <p:cNvSpPr>
            <a:spLocks noGrp="1"/>
          </p:cNvSpPr>
          <p:nvPr>
            <p:ph type="body" sz="quarter" idx="29" hasCustomPrompt="1"/>
          </p:nvPr>
        </p:nvSpPr>
        <p:spPr>
          <a:xfrm>
            <a:off x="15544800" y="25831800"/>
            <a:ext cx="12801600" cy="1219200"/>
          </a:xfrm>
          <a:prstGeom prst="round1Rect">
            <a:avLst/>
          </a:prstGeom>
          <a:solidFill>
            <a:schemeClr val="accent6"/>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5" name="Content Placeholder 17"/>
          <p:cNvSpPr>
            <a:spLocks noGrp="1"/>
          </p:cNvSpPr>
          <p:nvPr>
            <p:ph sz="quarter" idx="30" hasCustomPrompt="1"/>
          </p:nvPr>
        </p:nvSpPr>
        <p:spPr>
          <a:xfrm>
            <a:off x="1554480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6" name="Text Placeholder 6"/>
          <p:cNvSpPr>
            <a:spLocks noGrp="1"/>
          </p:cNvSpPr>
          <p:nvPr>
            <p:ph type="body" sz="quarter" idx="31" hasCustomPrompt="1"/>
          </p:nvPr>
        </p:nvSpPr>
        <p:spPr>
          <a:xfrm>
            <a:off x="29900880" y="5852160"/>
            <a:ext cx="12801600" cy="1219200"/>
          </a:xfrm>
          <a:prstGeom prst="round1Rect">
            <a:avLst/>
          </a:prstGeom>
          <a:solidFill>
            <a:schemeClr val="accent6"/>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7" name="Content Placeholder 17"/>
          <p:cNvSpPr>
            <a:spLocks noGrp="1"/>
          </p:cNvSpPr>
          <p:nvPr>
            <p:ph sz="quarter" idx="32" hasCustomPrompt="1"/>
          </p:nvPr>
        </p:nvSpPr>
        <p:spPr>
          <a:xfrm>
            <a:off x="29900880" y="7071360"/>
            <a:ext cx="12801600" cy="73152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8" name="Content Placeholder 17"/>
          <p:cNvSpPr>
            <a:spLocks noGrp="1"/>
          </p:cNvSpPr>
          <p:nvPr>
            <p:ph sz="quarter" idx="33" hasCustomPrompt="1"/>
          </p:nvPr>
        </p:nvSpPr>
        <p:spPr>
          <a:xfrm>
            <a:off x="29900880" y="15837408"/>
            <a:ext cx="12801600" cy="73152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9" name="Text Placeholder 6"/>
          <p:cNvSpPr>
            <a:spLocks noGrp="1"/>
          </p:cNvSpPr>
          <p:nvPr>
            <p:ph type="body" sz="quarter" idx="34" hasCustomPrompt="1"/>
          </p:nvPr>
        </p:nvSpPr>
        <p:spPr>
          <a:xfrm>
            <a:off x="29900880" y="25831800"/>
            <a:ext cx="12801600" cy="1219200"/>
          </a:xfrm>
          <a:prstGeom prst="round1Rect">
            <a:avLst/>
          </a:prstGeom>
          <a:solidFill>
            <a:schemeClr val="accent1"/>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30" name="Content Placeholder 17"/>
          <p:cNvSpPr>
            <a:spLocks noGrp="1"/>
          </p:cNvSpPr>
          <p:nvPr>
            <p:ph sz="quarter" idx="35" hasCustomPrompt="1"/>
          </p:nvPr>
        </p:nvSpPr>
        <p:spPr>
          <a:xfrm>
            <a:off x="2990088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32" name="Instructions"/>
          <p:cNvSpPr/>
          <p:nvPr userDrawn="1"/>
        </p:nvSpPr>
        <p:spPr>
          <a:xfrm>
            <a:off x="43891200" y="2552699"/>
            <a:ext cx="1244727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rIns="274320" rtlCol="0" anchor="t"/>
          <a:lstStyle/>
          <a:p>
            <a:pPr lvl="0">
              <a:spcBef>
                <a:spcPts val="1200"/>
              </a:spcBef>
            </a:pPr>
            <a:r>
              <a:rPr sz="9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1200"/>
              </a:spcBef>
            </a:pPr>
            <a:r>
              <a:rPr lang="en-US" sz="6600" dirty="0">
                <a:solidFill>
                  <a:prstClr val="white">
                    <a:lumMod val="50000"/>
                  </a:prstClr>
                </a:solidFill>
                <a:latin typeface="Calibri Light" panose="020F0302020204030204" pitchFamily="34" charset="0"/>
                <a:cs typeface="Calibri" panose="020F0502020204030204" pitchFamily="34" charset="0"/>
              </a:rPr>
              <a:t>This poster is 48” wide by 36” high. It’s designed to be printed on a large-format printer.</a:t>
            </a:r>
          </a:p>
          <a:p>
            <a:pPr lvl="0">
              <a:spcBef>
                <a:spcPts val="300"/>
              </a:spcBef>
            </a:pPr>
            <a:endParaRPr sz="6000" dirty="0">
              <a:solidFill>
                <a:prstClr val="white">
                  <a:lumMod val="50000"/>
                </a:prstClr>
              </a:solidFill>
              <a:latin typeface="Calibri Light" panose="020F0302020204030204" pitchFamily="34" charset="0"/>
              <a:cs typeface="Calibri" panose="020F0502020204030204" pitchFamily="34" charset="0"/>
            </a:endParaRPr>
          </a:p>
          <a:p>
            <a:pPr lvl="0">
              <a:spcBef>
                <a:spcPts val="1200"/>
              </a:spcBef>
            </a:pPr>
            <a:r>
              <a:rPr sz="88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1200"/>
              </a:spcBef>
            </a:pPr>
            <a:r>
              <a:rPr sz="6600" dirty="0">
                <a:solidFill>
                  <a:prstClr val="white">
                    <a:lumMod val="50000"/>
                  </a:prstClr>
                </a:solidFill>
                <a:latin typeface="Calibri Light" panose="020F0302020204030204" pitchFamily="34" charset="0"/>
                <a:cs typeface="Calibri" panose="020F0502020204030204" pitchFamily="34" charset="0"/>
              </a:rPr>
              <a:t>The placeholders in this </a:t>
            </a:r>
            <a:r>
              <a:rPr lang="en-US" sz="6600" dirty="0">
                <a:solidFill>
                  <a:prstClr val="white">
                    <a:lumMod val="50000"/>
                  </a:prstClr>
                </a:solidFill>
                <a:latin typeface="Calibri Light" panose="020F0302020204030204" pitchFamily="34" charset="0"/>
                <a:cs typeface="Calibri" panose="020F0502020204030204" pitchFamily="34" charset="0"/>
              </a:rPr>
              <a:t>poster </a:t>
            </a:r>
            <a:r>
              <a:rPr sz="6600" dirty="0">
                <a:solidFill>
                  <a:prstClr val="white">
                    <a:lumMod val="50000"/>
                  </a:prstClr>
                </a:solidFill>
                <a:latin typeface="Calibri Light" panose="020F0302020204030204" pitchFamily="34" charset="0"/>
                <a:cs typeface="Calibri" panose="020F0502020204030204" pitchFamily="34" charset="0"/>
              </a:rPr>
              <a:t>are formatted for you. </a:t>
            </a:r>
            <a:r>
              <a:rPr lang="en-US" sz="6600" dirty="0">
                <a:solidFill>
                  <a:prstClr val="white">
                    <a:lumMod val="50000"/>
                  </a:prstClr>
                </a:solidFill>
                <a:latin typeface="Calibri Light" panose="020F0302020204030204" pitchFamily="34" charset="0"/>
                <a:cs typeface="Calibri" panose="020F0502020204030204" pitchFamily="34" charset="0"/>
              </a:rPr>
              <a:t>Type</a:t>
            </a:r>
            <a:r>
              <a:rPr lang="en-US" sz="6600" baseline="0" dirty="0">
                <a:solidFill>
                  <a:prstClr val="white">
                    <a:lumMod val="50000"/>
                  </a:prstClr>
                </a:solidFill>
                <a:latin typeface="Calibri Light" panose="020F0302020204030204" pitchFamily="34" charset="0"/>
                <a:cs typeface="Calibri" panose="020F0502020204030204" pitchFamily="34" charset="0"/>
              </a:rPr>
              <a:t> in the placeholders </a:t>
            </a:r>
            <a:r>
              <a:rPr lang="en-US" sz="6600" dirty="0">
                <a:solidFill>
                  <a:prstClr val="white">
                    <a:lumMod val="50000"/>
                  </a:prstClr>
                </a:solidFill>
                <a:latin typeface="Calibri Light" panose="020F0302020204030204" pitchFamily="34" charset="0"/>
                <a:cs typeface="Calibri" panose="020F0502020204030204" pitchFamily="34" charset="0"/>
              </a:rPr>
              <a:t>to add text, or c</a:t>
            </a:r>
            <a:r>
              <a:rPr lang="en-US" sz="6600" baseline="0" dirty="0">
                <a:solidFill>
                  <a:prstClr val="white">
                    <a:lumMod val="50000"/>
                  </a:prstClr>
                </a:solidFill>
                <a:latin typeface="Calibri Light" panose="020F0302020204030204" pitchFamily="34" charset="0"/>
                <a:cs typeface="Calibri" panose="020F0502020204030204" pitchFamily="34" charset="0"/>
              </a:rPr>
              <a:t>lick an icon to add a table, chart, SmartArt graphic, picture or multimedia file.</a:t>
            </a:r>
          </a:p>
          <a:p>
            <a:pPr lvl="0">
              <a:spcBef>
                <a:spcPts val="2400"/>
              </a:spcBef>
            </a:pPr>
            <a:r>
              <a:rPr lang="en-US" sz="6600" dirty="0">
                <a:solidFill>
                  <a:prstClr val="white">
                    <a:lumMod val="50000"/>
                  </a:prstClr>
                </a:solidFill>
                <a:latin typeface="Calibri Light" panose="020F0302020204030204" pitchFamily="34" charset="0"/>
                <a:cs typeface="Calibri" panose="020F0502020204030204" pitchFamily="34" charset="0"/>
              </a:rPr>
              <a:t>T</a:t>
            </a:r>
            <a:r>
              <a:rPr sz="6600" dirty="0">
                <a:solidFill>
                  <a:prstClr val="white">
                    <a:lumMod val="50000"/>
                  </a:prstClr>
                </a:solidFill>
                <a:latin typeface="Calibri Light" panose="020F0302020204030204" pitchFamily="34" charset="0"/>
                <a:cs typeface="Calibri" panose="020F0502020204030204" pitchFamily="34" charset="0"/>
              </a:rPr>
              <a:t>o add or remove bullet points from text, just click the Bullets button on the Home tab.</a:t>
            </a:r>
          </a:p>
          <a:p>
            <a:pPr lvl="0">
              <a:spcBef>
                <a:spcPts val="2400"/>
              </a:spcBef>
            </a:pPr>
            <a:r>
              <a:rPr sz="6600" dirty="0">
                <a:solidFill>
                  <a:prstClr val="white">
                    <a:lumMod val="50000"/>
                  </a:prstClr>
                </a:solidFill>
                <a:latin typeface="Calibri Light" panose="020F0302020204030204" pitchFamily="34" charset="0"/>
                <a:cs typeface="Calibri" panose="020F0502020204030204" pitchFamily="34" charset="0"/>
              </a:rPr>
              <a:t>If you need more placeholders for titles, </a:t>
            </a:r>
            <a:r>
              <a:rPr lang="en-US" sz="6600" dirty="0">
                <a:solidFill>
                  <a:prstClr val="white">
                    <a:lumMod val="50000"/>
                  </a:prstClr>
                </a:solidFill>
                <a:latin typeface="Calibri Light" panose="020F0302020204030204" pitchFamily="34" charset="0"/>
                <a:cs typeface="Calibri" panose="020F0502020204030204" pitchFamily="34" charset="0"/>
              </a:rPr>
              <a:t>content</a:t>
            </a:r>
            <a:r>
              <a:rPr sz="6600" dirty="0">
                <a:solidFill>
                  <a:prstClr val="white">
                    <a:lumMod val="50000"/>
                  </a:prstClr>
                </a:solidFill>
                <a:latin typeface="Calibri Light" panose="020F0302020204030204" pitchFamily="34" charset="0"/>
                <a:cs typeface="Calibri" panose="020F0502020204030204" pitchFamily="34" charset="0"/>
              </a:rPr>
              <a:t> or body text, just make a copy of what you need and drag it into place. PowerPoint’s Smart Guides will help you align it with everything else.</a:t>
            </a:r>
          </a:p>
          <a:p>
            <a:pPr lvl="0">
              <a:spcBef>
                <a:spcPts val="2400"/>
              </a:spcBef>
            </a:pPr>
            <a:r>
              <a:rPr sz="6600" dirty="0">
                <a:solidFill>
                  <a:prstClr val="white">
                    <a:lumMod val="50000"/>
                  </a:prstClr>
                </a:solidFill>
                <a:latin typeface="Calibri Light" panose="020F0302020204030204" pitchFamily="34" charset="0"/>
                <a:cs typeface="Calibri" panose="020F0502020204030204" pitchFamily="34" charset="0"/>
              </a:rPr>
              <a:t>Want to use your own pictures instead of ours? No problem! Just </a:t>
            </a:r>
            <a:r>
              <a:rPr lang="en-US" sz="6600" dirty="0">
                <a:solidFill>
                  <a:prstClr val="white">
                    <a:lumMod val="50000"/>
                  </a:prstClr>
                </a:solidFill>
                <a:latin typeface="Calibri Light" panose="020F0302020204030204" pitchFamily="34" charset="0"/>
                <a:cs typeface="Calibri" panose="020F0502020204030204" pitchFamily="34" charset="0"/>
              </a:rPr>
              <a:t>right-</a:t>
            </a:r>
            <a:r>
              <a:rPr sz="6600" dirty="0">
                <a:solidFill>
                  <a:prstClr val="white">
                    <a:lumMod val="50000"/>
                  </a:prstClr>
                </a:solidFill>
                <a:latin typeface="Calibri Light" panose="020F0302020204030204" pitchFamily="34" charset="0"/>
                <a:cs typeface="Calibri" panose="020F0502020204030204" pitchFamily="34" charset="0"/>
              </a:rPr>
              <a:t>click a picture</a:t>
            </a:r>
            <a:r>
              <a:rPr lang="en-US" sz="6600" dirty="0">
                <a:solidFill>
                  <a:prstClr val="white">
                    <a:lumMod val="50000"/>
                  </a:prstClr>
                </a:solidFill>
                <a:latin typeface="Calibri Light" panose="020F0302020204030204" pitchFamily="34" charset="0"/>
                <a:cs typeface="Calibri" panose="020F0502020204030204" pitchFamily="34" charset="0"/>
              </a:rPr>
              <a:t> and choose Change Picture. Maintain the</a:t>
            </a:r>
            <a:r>
              <a:rPr lang="en-US" sz="6600" baseline="0" dirty="0">
                <a:solidFill>
                  <a:prstClr val="white">
                    <a:lumMod val="50000"/>
                  </a:prstClr>
                </a:solidFill>
                <a:latin typeface="Calibri Light" panose="020F0302020204030204" pitchFamily="34" charset="0"/>
                <a:cs typeface="Calibri" panose="020F0502020204030204" pitchFamily="34" charset="0"/>
              </a:rPr>
              <a:t> proportion of pictures as you r</a:t>
            </a:r>
            <a:r>
              <a:rPr lang="en-US" sz="6600" dirty="0">
                <a:solidFill>
                  <a:prstClr val="white">
                    <a:lumMod val="50000"/>
                  </a:prstClr>
                </a:solidFill>
                <a:latin typeface="Calibri Light" panose="020F0302020204030204" pitchFamily="34" charset="0"/>
                <a:cs typeface="Calibri" panose="020F0502020204030204" pitchFamily="34" charset="0"/>
              </a:rPr>
              <a:t>esize</a:t>
            </a:r>
            <a:r>
              <a:rPr lang="en-US" sz="6600" baseline="0" dirty="0">
                <a:solidFill>
                  <a:prstClr val="white">
                    <a:lumMod val="50000"/>
                  </a:prstClr>
                </a:solidFill>
                <a:latin typeface="Calibri Light" panose="020F0302020204030204" pitchFamily="34" charset="0"/>
                <a:cs typeface="Calibri" panose="020F0502020204030204" pitchFamily="34" charset="0"/>
              </a:rPr>
              <a:t> by dragging a corner.</a:t>
            </a:r>
            <a:endParaRPr sz="6600" dirty="0">
              <a:solidFill>
                <a:prstClr val="white">
                  <a:lumMod val="50000"/>
                </a:prstClr>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val="145907722"/>
      </p:ext>
    </p:extLst>
  </p:cSld>
  <p:clrMapOvr>
    <a:masterClrMapping/>
  </p:clrMapOvr>
  <p:extLst mod="1">
    <p:ext uri="{DCECCB84-F9BA-43D5-87BE-67443E8EF086}">
      <p15:sldGuideLst xmlns:p15="http://schemas.microsoft.com/office/powerpoint/2012/main">
        <p15:guide id="1" pos="9168" userDrawn="1">
          <p15:clr>
            <a:srgbClr val="A4A3A4"/>
          </p15:clr>
        </p15:guide>
        <p15:guide id="2" pos="18480" userDrawn="1">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invGray">
          <a:xfrm>
            <a:off x="0" y="0"/>
            <a:ext cx="43891200" cy="50292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bwMode="auto">
          <a:xfrm>
            <a:off x="6400800" y="990600"/>
            <a:ext cx="31089600" cy="251454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6400800" y="6019800"/>
            <a:ext cx="31089600" cy="236296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3000" y="32114698"/>
            <a:ext cx="9875520" cy="457200"/>
          </a:xfrm>
          <a:prstGeom prst="rect">
            <a:avLst/>
          </a:prstGeom>
        </p:spPr>
        <p:txBody>
          <a:bodyPr vert="horz" lIns="91440" tIns="45720" rIns="91440" bIns="45720" rtlCol="0" anchor="ctr"/>
          <a:lstStyle>
            <a:lvl1pPr algn="l">
              <a:defRPr sz="1600">
                <a:solidFill>
                  <a:schemeClr val="tx1">
                    <a:tint val="75000"/>
                  </a:schemeClr>
                </a:solidFill>
              </a:defRPr>
            </a:lvl1pPr>
          </a:lstStyle>
          <a:p>
            <a:fld id="{ECAA57DF-1C19-4726-AB84-014692BAD8F5}" type="datetimeFigureOut">
              <a:rPr lang="en-US" smtClean="0"/>
              <a:pPr/>
              <a:t>4/25/2016</a:t>
            </a:fld>
            <a:endParaRPr lang="en-US"/>
          </a:p>
        </p:txBody>
      </p:sp>
      <p:sp>
        <p:nvSpPr>
          <p:cNvPr id="5" name="Footer Placeholder 4"/>
          <p:cNvSpPr>
            <a:spLocks noGrp="1"/>
          </p:cNvSpPr>
          <p:nvPr>
            <p:ph type="ftr" sz="quarter" idx="3"/>
          </p:nvPr>
        </p:nvSpPr>
        <p:spPr>
          <a:xfrm>
            <a:off x="11018520" y="32114698"/>
            <a:ext cx="21854160" cy="45720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2872680" y="32114698"/>
            <a:ext cx="9875520" cy="457200"/>
          </a:xfrm>
          <a:prstGeom prst="rect">
            <a:avLst/>
          </a:prstGeom>
        </p:spPr>
        <p:txBody>
          <a:bodyPr vert="horz" lIns="91440" tIns="45720" rIns="91440" bIns="45720" rtlCol="0" anchor="ctr"/>
          <a:lstStyle>
            <a:lvl1pPr algn="r">
              <a:defRPr sz="1600">
                <a:solidFill>
                  <a:schemeClr val="tx1">
                    <a:tint val="75000"/>
                  </a:schemeClr>
                </a:solidFill>
              </a:defRPr>
            </a:lvl1pPr>
          </a:lstStyle>
          <a:p>
            <a:fld id="{91B4C631-C489-4C11-812F-2172FBEAE82B}" type="slidenum">
              <a:rPr lang="en-US" smtClean="0"/>
              <a:pPr/>
              <a:t>‹#›</a:t>
            </a:fld>
            <a:endParaRPr lang="en-US"/>
          </a:p>
        </p:txBody>
      </p: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4389120" rtl="0" eaLnBrk="1" latinLnBrk="0" hangingPunct="1">
        <a:lnSpc>
          <a:spcPct val="90000"/>
        </a:lnSpc>
        <a:spcBef>
          <a:spcPct val="0"/>
        </a:spcBef>
        <a:buNone/>
        <a:defRPr sz="8800" b="1" kern="1200">
          <a:solidFill>
            <a:schemeClr val="bg1"/>
          </a:solidFill>
          <a:latin typeface="+mj-lt"/>
          <a:ea typeface="+mj-ea"/>
          <a:cs typeface="+mj-cs"/>
        </a:defRPr>
      </a:lvl1pPr>
    </p:titleStyle>
    <p:bodyStyle>
      <a:lvl1pPr marL="457200" indent="-457200" algn="l" defTabSz="4389120" rtl="0" eaLnBrk="1" latinLnBrk="0" hangingPunct="1">
        <a:lnSpc>
          <a:spcPct val="100000"/>
        </a:lnSpc>
        <a:spcBef>
          <a:spcPts val="12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368" userDrawn="1">
          <p15:clr>
            <a:srgbClr val="A4A3A4"/>
          </p15:clr>
        </p15:guide>
        <p15:guide id="2" pos="720" userDrawn="1">
          <p15:clr>
            <a:srgbClr val="A4A3A4"/>
          </p15:clr>
        </p15:guide>
        <p15:guide id="3" pos="26928" userDrawn="1">
          <p15:clr>
            <a:srgbClr val="A4A3A4"/>
          </p15:clr>
        </p15:guide>
        <p15:guide id="4" pos="13824"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812970" y="1217451"/>
            <a:ext cx="32134629" cy="2514540"/>
          </a:xfrm>
        </p:spPr>
        <p:txBody>
          <a:bodyPr>
            <a:normAutofit/>
          </a:bodyPr>
          <a:lstStyle/>
          <a:p>
            <a:pPr algn="ctr"/>
            <a:r>
              <a:rPr lang="en-US" sz="8400"/>
              <a:t>Needs Assessment of Health Priorities of Parents and Children Served by Jan Seva School in Kolkata, India     </a:t>
            </a:r>
            <a:endParaRPr lang="en-US" sz="8400" dirty="0"/>
          </a:p>
        </p:txBody>
      </p:sp>
      <p:sp>
        <p:nvSpPr>
          <p:cNvPr id="23" name="Text Placeholder 22"/>
          <p:cNvSpPr>
            <a:spLocks noGrp="1"/>
          </p:cNvSpPr>
          <p:nvPr>
            <p:ph type="body" sz="quarter" idx="36"/>
          </p:nvPr>
        </p:nvSpPr>
        <p:spPr>
          <a:xfrm>
            <a:off x="17948049" y="4196029"/>
            <a:ext cx="25583923" cy="728054"/>
          </a:xfrm>
        </p:spPr>
        <p:txBody>
          <a:bodyPr/>
          <a:lstStyle/>
          <a:p>
            <a:pPr algn="r"/>
            <a:r>
              <a:rPr lang="en-US"/>
              <a:t>Colleen Longacre, HSRPA PhD </a:t>
            </a:r>
            <a:r>
              <a:rPr lang="en-US" sz="2800"/>
              <a:t>Student</a:t>
            </a:r>
            <a:r>
              <a:rPr lang="en-US"/>
              <a:t> and Margaret Rothstein, MCH MPH Student</a:t>
            </a:r>
          </a:p>
          <a:p>
            <a:endParaRPr lang="en-US" dirty="0"/>
          </a:p>
        </p:txBody>
      </p:sp>
      <p:sp>
        <p:nvSpPr>
          <p:cNvPr id="5" name="Text Placeholder 4"/>
          <p:cNvSpPr>
            <a:spLocks noGrp="1"/>
          </p:cNvSpPr>
          <p:nvPr>
            <p:ph type="body" sz="quarter" idx="13"/>
          </p:nvPr>
        </p:nvSpPr>
        <p:spPr/>
        <p:txBody>
          <a:bodyPr/>
          <a:lstStyle/>
          <a:p>
            <a:r>
              <a:rPr lang="en-US"/>
              <a:t>BACKGROUND</a:t>
            </a:r>
            <a:endParaRPr lang="en-US" dirty="0"/>
          </a:p>
        </p:txBody>
      </p:sp>
      <p:sp>
        <p:nvSpPr>
          <p:cNvPr id="11" name="Content Placeholder 10"/>
          <p:cNvSpPr>
            <a:spLocks noGrp="1"/>
          </p:cNvSpPr>
          <p:nvPr>
            <p:ph sz="quarter" idx="24"/>
          </p:nvPr>
        </p:nvSpPr>
        <p:spPr>
          <a:xfrm>
            <a:off x="1143000" y="7071360"/>
            <a:ext cx="12801600" cy="3310521"/>
          </a:xfrm>
        </p:spPr>
        <p:txBody>
          <a:bodyPr>
            <a:normAutofit lnSpcReduction="10000"/>
          </a:bodyPr>
          <a:lstStyle/>
          <a:p>
            <a:pPr algn="just"/>
            <a:r>
              <a:rPr lang="en-US"/>
              <a:t>The Jan Seva School currently provides educational opportunities and health care initiatives to children and mothers from poverty-stricken areas of Kolkata, India.  In January 2016, two students from the University of Minnesota School of Public Health traveled to Kolkata to conduct a needs assessment of Jan Seva and population it serves, in order to evaluate the success of programs to date  and to ascertain what new priorities the organization may want to aim for.  A major component was understanding the community’s perception of Jan Seva’s programs.  </a:t>
            </a:r>
          </a:p>
          <a:p>
            <a:endParaRPr lang="en-US" dirty="0"/>
          </a:p>
        </p:txBody>
      </p:sp>
      <p:sp>
        <p:nvSpPr>
          <p:cNvPr id="7" name="Text Placeholder 6"/>
          <p:cNvSpPr>
            <a:spLocks noGrp="1"/>
          </p:cNvSpPr>
          <p:nvPr>
            <p:ph type="body" sz="quarter" idx="17"/>
          </p:nvPr>
        </p:nvSpPr>
        <p:spPr>
          <a:xfrm>
            <a:off x="1143000" y="10587832"/>
            <a:ext cx="12801600" cy="1219200"/>
          </a:xfrm>
        </p:spPr>
        <p:txBody>
          <a:bodyPr/>
          <a:lstStyle/>
          <a:p>
            <a:r>
              <a:rPr lang="en-US"/>
              <a:t>METHODS</a:t>
            </a:r>
            <a:endParaRPr lang="en-US" dirty="0"/>
          </a:p>
        </p:txBody>
      </p:sp>
      <p:sp>
        <p:nvSpPr>
          <p:cNvPr id="12" name="Content Placeholder 11"/>
          <p:cNvSpPr>
            <a:spLocks noGrp="1"/>
          </p:cNvSpPr>
          <p:nvPr>
            <p:ph sz="quarter" idx="25"/>
          </p:nvPr>
        </p:nvSpPr>
        <p:spPr>
          <a:xfrm>
            <a:off x="1114158" y="11885476"/>
            <a:ext cx="12801600" cy="5930083"/>
          </a:xfrm>
        </p:spPr>
        <p:txBody>
          <a:bodyPr>
            <a:normAutofit/>
          </a:bodyPr>
          <a:lstStyle/>
          <a:p>
            <a:pPr algn="just"/>
            <a:r>
              <a:rPr lang="en-US"/>
              <a:t>Three focus group discussions with Jan Seva beneficiaries (parents whose children attend either the Amicale educational program or the Udaan education program for children with special needs), to better understand how they view Jan Seva, the health concerns they have for themselves and their children, and what health information and services would be most beneficial to them.  A total of 43 individuals (40 women, 3 men) participated in the focus group discussions. </a:t>
            </a:r>
          </a:p>
          <a:p>
            <a:pPr algn="just"/>
            <a:r>
              <a:rPr lang="en-US"/>
              <a:t>Medical records from the Amicale clinic for school children and Women and Children’s clinic for community members were reviewed to get a better understanding of how the clinic was conducted and how visits were documented.</a:t>
            </a:r>
          </a:p>
          <a:p>
            <a:pPr algn="just"/>
            <a:r>
              <a:rPr lang="en-US"/>
              <a:t>Interviews were also conducted with the two doctors serving the clinics to better understand how the clinics operated and what they saw as the major needs of the community.  </a:t>
            </a:r>
          </a:p>
          <a:p>
            <a:endParaRPr lang="en-US" dirty="0"/>
          </a:p>
        </p:txBody>
      </p:sp>
      <p:sp>
        <p:nvSpPr>
          <p:cNvPr id="8" name="Text Placeholder 7"/>
          <p:cNvSpPr>
            <a:spLocks noGrp="1"/>
          </p:cNvSpPr>
          <p:nvPr>
            <p:ph type="body" sz="quarter" idx="19"/>
          </p:nvPr>
        </p:nvSpPr>
        <p:spPr>
          <a:xfrm>
            <a:off x="29946600" y="5852160"/>
            <a:ext cx="12801600" cy="1219200"/>
          </a:xfrm>
          <a:solidFill>
            <a:schemeClr val="accent1"/>
          </a:solidFill>
        </p:spPr>
        <p:txBody>
          <a:bodyPr/>
          <a:lstStyle/>
          <a:p>
            <a:r>
              <a:rPr lang="en-US"/>
              <a:t>RESULTS</a:t>
            </a:r>
            <a:endParaRPr lang="en-US" dirty="0"/>
          </a:p>
        </p:txBody>
      </p:sp>
      <p:sp>
        <p:nvSpPr>
          <p:cNvPr id="9" name="Text Placeholder 8"/>
          <p:cNvSpPr>
            <a:spLocks noGrp="1"/>
          </p:cNvSpPr>
          <p:nvPr>
            <p:ph type="body" sz="quarter" idx="21"/>
          </p:nvPr>
        </p:nvSpPr>
        <p:spPr/>
        <p:txBody>
          <a:bodyPr/>
          <a:lstStyle/>
          <a:p>
            <a:r>
              <a:rPr lang="en-US"/>
              <a:t>RESULTS</a:t>
            </a:r>
            <a:endParaRPr lang="en-US" dirty="0"/>
          </a:p>
        </p:txBody>
      </p:sp>
      <p:sp>
        <p:nvSpPr>
          <p:cNvPr id="14" name="Content Placeholder 13"/>
          <p:cNvSpPr>
            <a:spLocks noGrp="1"/>
          </p:cNvSpPr>
          <p:nvPr>
            <p:ph sz="quarter" idx="27"/>
          </p:nvPr>
        </p:nvSpPr>
        <p:spPr>
          <a:xfrm>
            <a:off x="15535732" y="7094557"/>
            <a:ext cx="12801600" cy="22984389"/>
          </a:xfrm>
        </p:spPr>
        <p:txBody>
          <a:bodyPr>
            <a:noAutofit/>
          </a:bodyPr>
          <a:lstStyle/>
          <a:p>
            <a:pPr lvl="0" algn="just"/>
            <a:r>
              <a:rPr lang="en-US" b="1"/>
              <a:t>Jan Seva is well-regarded and well-trusted among parents.  </a:t>
            </a:r>
            <a:r>
              <a:rPr lang="en-US"/>
              <a:t>Jan Seva is generally viewed as a refuge and safe space that is providing a holistic education for their children.  Many mothers said that their children are learning important health lessons and introducing them at home.  </a:t>
            </a:r>
          </a:p>
          <a:p>
            <a:pPr lvl="0" algn="just"/>
            <a:r>
              <a:rPr lang="en-US" b="1"/>
              <a:t>Jan Seva provides much needed services, but is somewhat removed from community life.  </a:t>
            </a:r>
            <a:r>
              <a:rPr lang="en-US"/>
              <a:t>Parents indicated that many of their children receive health services at the Jan Seva clinic; however few reported having used Jan Seva services themselves.  This includes both the medical clinic as well as the vocational/educational adult training programs Jan Seva offers.  Jan Seva is somewhat removed from the home/community life of the families – it is not integrated with other community structures.</a:t>
            </a:r>
          </a:p>
          <a:p>
            <a:pPr lvl="0" algn="just"/>
            <a:r>
              <a:rPr lang="en-US" b="1"/>
              <a:t>Major health concerns of the parents mirror pattern of clinic visits.  </a:t>
            </a:r>
            <a:r>
              <a:rPr lang="en-US"/>
              <a:t>When asked about the concerns they have for themselves and their children, parent’s responses fell primarily into three main categories: </a:t>
            </a:r>
          </a:p>
          <a:p>
            <a:pPr lvl="1" algn="just">
              <a:buFont typeface="+mj-lt"/>
              <a:buAutoNum type="arabicPeriod"/>
            </a:pPr>
            <a:r>
              <a:rPr lang="en-US" sz="2800" b="1"/>
              <a:t>Asthma and respiratory conditions.  </a:t>
            </a:r>
            <a:r>
              <a:rPr lang="en-US" sz="2800"/>
              <a:t>Many mothers cited asthma, coughing, and colds as a primary concern for the health of their children, particularly in the winter season (December – February).  Air pollution, cramped living conditions with poor ventilation, and indoor cooking with traditional cook stoves and fuels.   This could be caused by air pollution, cramped living conditions with poor ventilation. </a:t>
            </a:r>
          </a:p>
          <a:p>
            <a:pPr lvl="1" algn="just">
              <a:buFont typeface="+mj-lt"/>
              <a:buAutoNum type="arabicPeriod"/>
            </a:pPr>
            <a:r>
              <a:rPr lang="en-US" sz="2800" b="1"/>
              <a:t>Nutrition</a:t>
            </a:r>
            <a:r>
              <a:rPr lang="en-US" sz="2800"/>
              <a:t>.  Many mothers had questions about breastfeeding, weaning, introducing foods to the children, concerns about what they eat at home, and force-feeding practices. </a:t>
            </a:r>
          </a:p>
          <a:p>
            <a:pPr lvl="1" algn="just">
              <a:buFont typeface="+mj-lt"/>
              <a:buAutoNum type="arabicPeriod"/>
            </a:pPr>
            <a:r>
              <a:rPr lang="en-US" sz="2800" b="1"/>
              <a:t>Hygiene/sanitation-related health concerns</a:t>
            </a:r>
            <a:r>
              <a:rPr lang="en-US" sz="2800"/>
              <a:t>. Many mothers sought general information on how to keep their homes clean and prevent illness.  Some expressed concern about lack of access to proper sanitation and having to share toilet/latrine facilities with other families. </a:t>
            </a:r>
          </a:p>
          <a:p>
            <a:pPr lvl="1" algn="just">
              <a:buFont typeface="+mj-lt"/>
              <a:buAutoNum type="arabicPeriod"/>
            </a:pPr>
            <a:endParaRPr lang="en-US" sz="2800"/>
          </a:p>
          <a:p>
            <a:pPr lvl="1" algn="just">
              <a:buFont typeface="+mj-lt"/>
              <a:buAutoNum type="arabicPeriod"/>
            </a:pPr>
            <a:endParaRPr lang="en-US" sz="2800"/>
          </a:p>
          <a:p>
            <a:pPr lvl="1" algn="just">
              <a:buFont typeface="+mj-lt"/>
              <a:buAutoNum type="arabicPeriod"/>
            </a:pPr>
            <a:endParaRPr lang="en-US" sz="2800"/>
          </a:p>
          <a:p>
            <a:pPr lvl="1" algn="just">
              <a:buFont typeface="+mj-lt"/>
              <a:buAutoNum type="arabicPeriod"/>
            </a:pPr>
            <a:endParaRPr lang="en-US" sz="2800"/>
          </a:p>
          <a:p>
            <a:pPr lvl="1" algn="just">
              <a:buFont typeface="+mj-lt"/>
              <a:buAutoNum type="arabicPeriod"/>
            </a:pPr>
            <a:endParaRPr lang="en-US" sz="2800"/>
          </a:p>
          <a:p>
            <a:pPr lvl="1" algn="just">
              <a:buFont typeface="+mj-lt"/>
              <a:buAutoNum type="arabicPeriod"/>
            </a:pPr>
            <a:endParaRPr lang="en-US" sz="2800"/>
          </a:p>
          <a:p>
            <a:pPr lvl="1" algn="just">
              <a:buFont typeface="+mj-lt"/>
              <a:buAutoNum type="arabicPeriod"/>
            </a:pPr>
            <a:endParaRPr lang="en-US" sz="2800"/>
          </a:p>
          <a:p>
            <a:pPr lvl="1" algn="just">
              <a:buFont typeface="+mj-lt"/>
              <a:buAutoNum type="arabicPeriod"/>
            </a:pPr>
            <a:endParaRPr lang="en-US" sz="2800"/>
          </a:p>
          <a:p>
            <a:pPr lvl="1" algn="just">
              <a:buFont typeface="+mj-lt"/>
              <a:buAutoNum type="arabicPeriod"/>
            </a:pPr>
            <a:endParaRPr lang="en-US" sz="2800"/>
          </a:p>
          <a:p>
            <a:pPr lvl="1" algn="just">
              <a:buFont typeface="+mj-lt"/>
              <a:buAutoNum type="arabicPeriod"/>
            </a:pPr>
            <a:endParaRPr lang="en-US" sz="2800"/>
          </a:p>
          <a:p>
            <a:pPr lvl="1" algn="just">
              <a:buFont typeface="+mj-lt"/>
              <a:buAutoNum type="arabicPeriod"/>
            </a:pPr>
            <a:endParaRPr lang="en-US" sz="2800"/>
          </a:p>
          <a:p>
            <a:pPr marL="640080" lvl="1" indent="0" algn="just">
              <a:buNone/>
            </a:pPr>
            <a:r>
              <a:rPr lang="en-US" sz="2800"/>
              <a:t> </a:t>
            </a:r>
          </a:p>
          <a:p>
            <a:pPr marL="640080" lvl="1" indent="0" algn="just">
              <a:buNone/>
            </a:pPr>
            <a:r>
              <a:rPr lang="en-US" sz="2800"/>
              <a:t>Parent health concerns were consistent with the findings of the audit of the clinic records, which found that asthma and respiratory conditions were the primary reason for child clinic visits in the winter season (Figure 1), and that many clinic visits were for illnesses related to hygiene (including skin infections and gastro-intestinal problems) (Figure 2).  These health concerns were also raised by the doctors in interviews with them.  </a:t>
            </a:r>
            <a:endParaRPr lang="en-US" sz="2800" dirty="0"/>
          </a:p>
        </p:txBody>
      </p:sp>
      <p:sp>
        <p:nvSpPr>
          <p:cNvPr id="18" name="Text Placeholder 17"/>
          <p:cNvSpPr>
            <a:spLocks noGrp="1"/>
          </p:cNvSpPr>
          <p:nvPr>
            <p:ph type="body" sz="quarter" idx="31"/>
          </p:nvPr>
        </p:nvSpPr>
        <p:spPr>
          <a:xfrm>
            <a:off x="30092473" y="18564661"/>
            <a:ext cx="12801600" cy="1219200"/>
          </a:xfrm>
        </p:spPr>
        <p:txBody>
          <a:bodyPr/>
          <a:lstStyle/>
          <a:p>
            <a:r>
              <a:rPr lang="en-US"/>
              <a:t>CONCLUSIONS</a:t>
            </a:r>
            <a:endParaRPr lang="en-US" dirty="0"/>
          </a:p>
        </p:txBody>
      </p:sp>
      <p:sp>
        <p:nvSpPr>
          <p:cNvPr id="21" name="Text Placeholder 20"/>
          <p:cNvSpPr>
            <a:spLocks noGrp="1"/>
          </p:cNvSpPr>
          <p:nvPr>
            <p:ph type="body" sz="quarter" idx="34"/>
          </p:nvPr>
        </p:nvSpPr>
        <p:spPr>
          <a:xfrm>
            <a:off x="29928464" y="26519072"/>
            <a:ext cx="12801600" cy="1219200"/>
          </a:xfrm>
          <a:solidFill>
            <a:schemeClr val="accent4"/>
          </a:solidFill>
        </p:spPr>
        <p:txBody>
          <a:bodyPr/>
          <a:lstStyle/>
          <a:p>
            <a:r>
              <a:rPr lang="en-US"/>
              <a:t>ACKNOWLEDGEMENTS</a:t>
            </a:r>
            <a:endParaRPr lang="en-US" dirty="0"/>
          </a:p>
        </p:txBody>
      </p:sp>
      <p:sp>
        <p:nvSpPr>
          <p:cNvPr id="22" name="Content Placeholder 21"/>
          <p:cNvSpPr>
            <a:spLocks noGrp="1"/>
          </p:cNvSpPr>
          <p:nvPr>
            <p:ph sz="quarter" idx="35"/>
          </p:nvPr>
        </p:nvSpPr>
        <p:spPr>
          <a:xfrm>
            <a:off x="29957306" y="13931487"/>
            <a:ext cx="12801600" cy="4274319"/>
          </a:xfrm>
        </p:spPr>
        <p:txBody>
          <a:bodyPr/>
          <a:lstStyle/>
          <a:p>
            <a:pPr lvl="0" algn="just"/>
            <a:r>
              <a:rPr lang="en-US" b="1"/>
              <a:t>Parents lack a mechanism to access health information within their community.  </a:t>
            </a:r>
            <a:r>
              <a:rPr lang="en-US"/>
              <a:t>Parents expressed that there is not currently a source for health information within their communities, and that they do not have somewhere to go to access health information and to ask questions.  </a:t>
            </a:r>
          </a:p>
          <a:p>
            <a:pPr lvl="0" algn="just"/>
            <a:r>
              <a:rPr lang="en-US" b="1"/>
              <a:t>Domestic violence continues to be an unaddressed problem within the community.  </a:t>
            </a:r>
            <a:r>
              <a:rPr lang="en-US"/>
              <a:t>Parents also lack a platform or forum to advocate for their health and safety.  Many expressed concerns of domestic violence/spousal abuse, and this may be a major barrier in more women accessing the adult education programs that Jan Seva currently provides.  </a:t>
            </a:r>
            <a:endParaRPr lang="en-US" dirty="0"/>
          </a:p>
        </p:txBody>
      </p:sp>
      <p:sp>
        <p:nvSpPr>
          <p:cNvPr id="30" name="Content Placeholder 21"/>
          <p:cNvSpPr txBox="1">
            <a:spLocks/>
          </p:cNvSpPr>
          <p:nvPr/>
        </p:nvSpPr>
        <p:spPr>
          <a:xfrm>
            <a:off x="29928464" y="19737128"/>
            <a:ext cx="12801600" cy="6517495"/>
          </a:xfrm>
          <a:prstGeom prst="rect">
            <a:avLst/>
          </a:prstGeom>
        </p:spPr>
        <p:txBody>
          <a:bodyPr vert="horz" lIns="365760" tIns="182880" rIns="91440" bIns="45720" rtlCol="0">
            <a:noAutofit/>
          </a:bodyPr>
          <a:lstStyle>
            <a:lvl1pPr marL="457200" indent="-457200" algn="l" defTabSz="4389120" rtl="0" eaLnBrk="1" latinLnBrk="0" hangingPunct="1">
              <a:lnSpc>
                <a:spcPct val="100000"/>
              </a:lnSpc>
              <a:spcBef>
                <a:spcPts val="1200"/>
              </a:spcBef>
              <a:buClr>
                <a:schemeClr val="accent2"/>
              </a:buClr>
              <a:buFont typeface="Arial" panose="020B0604020202020204" pitchFamily="34" charset="0"/>
              <a:buChar char="•"/>
              <a:defRPr sz="2800" kern="1200" baseline="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9pPr>
          </a:lstStyle>
          <a:p>
            <a:pPr lvl="0" algn="just"/>
            <a:r>
              <a:rPr lang="en-US" dirty="0"/>
              <a:t>One area for Jan </a:t>
            </a:r>
            <a:r>
              <a:rPr lang="en-US" dirty="0" err="1"/>
              <a:t>Seva</a:t>
            </a:r>
            <a:r>
              <a:rPr lang="en-US" dirty="0"/>
              <a:t> to prioritize is to leverage the remarkable trust that they have built with these families to extend their reach and bridge the gap between what happens at school and what happens at home/in the community.  </a:t>
            </a:r>
          </a:p>
          <a:p>
            <a:pPr marL="457200" lvl="1" algn="just"/>
            <a:r>
              <a:rPr lang="en-US" sz="2800" dirty="0"/>
              <a:t>Out of the results of the needs assessment, Jan </a:t>
            </a:r>
            <a:r>
              <a:rPr lang="en-US" sz="2800" dirty="0" err="1"/>
              <a:t>Seva</a:t>
            </a:r>
            <a:r>
              <a:rPr lang="en-US" sz="2800" dirty="0"/>
              <a:t> is planning to work on development of a community health worker program in the coming year.  The primary purpose of the program is to educate parents on health topics and act as resource for parents’ health concerns, thereby extending the reach of Jan </a:t>
            </a:r>
            <a:r>
              <a:rPr lang="en-US" sz="2800" dirty="0" err="1"/>
              <a:t>Seva’s</a:t>
            </a:r>
            <a:r>
              <a:rPr lang="en-US" sz="2800" dirty="0"/>
              <a:t> current services.  The first set of education materials have been prepared in Bengali on asthma and respiratory illness, the primary health concern identified in focus group discussions. Interventions will  include counseling on use of gas cook stoves, proper cough etiquette, opening windows for ventilation, and proper management of respiratory illnesses (i.e. taking all antibiotics as directed). </a:t>
            </a:r>
          </a:p>
          <a:p>
            <a:pPr algn="just"/>
            <a:r>
              <a:rPr lang="en-US" dirty="0"/>
              <a:t> Jan </a:t>
            </a:r>
            <a:r>
              <a:rPr lang="en-US" dirty="0" err="1"/>
              <a:t>Seva</a:t>
            </a:r>
            <a:r>
              <a:rPr lang="en-US" dirty="0"/>
              <a:t> is currently working to recruit a community health program coordinator to oversee the program.</a:t>
            </a:r>
          </a:p>
        </p:txBody>
      </p:sp>
      <p:pic>
        <p:nvPicPr>
          <p:cNvPr id="31" name="Picture 30" descr="C:\Users\Colleen Longacre\Documents\U of Minn\Research\India trip\Research Day Poster\Pictures for Research Day\cwvDm9asA_Lw9YsGTQNy8vWzdyY (8).jpe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93391" y="23627248"/>
            <a:ext cx="11267438" cy="5764181"/>
          </a:xfrm>
          <a:prstGeom prst="rect">
            <a:avLst/>
          </a:prstGeom>
          <a:noFill/>
          <a:ln>
            <a:noFill/>
          </a:ln>
        </p:spPr>
      </p:pic>
      <p:sp>
        <p:nvSpPr>
          <p:cNvPr id="37" name="Content Placeholder 14"/>
          <p:cNvSpPr>
            <a:spLocks noGrp="1"/>
          </p:cNvSpPr>
          <p:nvPr>
            <p:ph sz="quarter" idx="28"/>
          </p:nvPr>
        </p:nvSpPr>
        <p:spPr>
          <a:xfrm>
            <a:off x="1893391" y="29622968"/>
            <a:ext cx="11887200" cy="733316"/>
          </a:xfrm>
        </p:spPr>
        <p:txBody>
          <a:bodyPr>
            <a:normAutofit/>
          </a:bodyPr>
          <a:lstStyle/>
          <a:p>
            <a:pPr marL="0" indent="0">
              <a:buNone/>
            </a:pPr>
            <a:r>
              <a:rPr lang="en-US" sz="2400" i="1"/>
              <a:t>Parents participate in a focus group discussion at Jan Seva School in Kolkata, 6 Jan 2016.</a:t>
            </a:r>
            <a:endParaRPr lang="en-US" sz="2400" i="1" dirty="0"/>
          </a:p>
        </p:txBody>
      </p:sp>
      <p:pic>
        <p:nvPicPr>
          <p:cNvPr id="50" name="Picture 49" descr="C:\Users\Colleen Longacre\Documents\U of Minn\Research\India trip\Research Day Poster\Pictures for Research Day\cwvDm9asA_Lw9YsGTQNy8vWzdyY (3).jpe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93391" y="17725719"/>
            <a:ext cx="11267438" cy="5460852"/>
          </a:xfrm>
          <a:prstGeom prst="rect">
            <a:avLst/>
          </a:prstGeom>
          <a:noFill/>
          <a:ln>
            <a:noFill/>
          </a:ln>
        </p:spPr>
      </p:pic>
      <p:sp>
        <p:nvSpPr>
          <p:cNvPr id="52" name="Content Placeholder 10"/>
          <p:cNvSpPr>
            <a:spLocks noGrp="1"/>
          </p:cNvSpPr>
          <p:nvPr>
            <p:ph sz="quarter" idx="24"/>
          </p:nvPr>
        </p:nvSpPr>
        <p:spPr>
          <a:xfrm>
            <a:off x="29900563" y="27779079"/>
            <a:ext cx="12801600" cy="2918635"/>
          </a:xfrm>
        </p:spPr>
        <p:txBody>
          <a:bodyPr>
            <a:normAutofit/>
          </a:bodyPr>
          <a:lstStyle/>
          <a:p>
            <a:pPr algn="just"/>
            <a:r>
              <a:rPr lang="en-US"/>
              <a:t>We would like to thank Pathways to Children, a Minneapolis-based non-profit organization that sponsored our trip and continues to support Jan Seva’s programs. We would also like to thank the Society for Indian Children’s Welfare (SICW), the local non-profit that founded and operates Jan Seva and continues to provide hope and opportunities to Kolkata’s children.  </a:t>
            </a:r>
            <a:endParaRPr lang="en-US" dirty="0"/>
          </a:p>
        </p:txBody>
      </p:sp>
      <p:pic>
        <p:nvPicPr>
          <p:cNvPr id="45" name="Picture 4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5170" y="527560"/>
            <a:ext cx="5486400" cy="3637955"/>
          </a:xfrm>
          <a:prstGeom prst="rect">
            <a:avLst/>
          </a:prstGeom>
        </p:spPr>
      </p:pic>
      <p:pic>
        <p:nvPicPr>
          <p:cNvPr id="46" name="Picture 4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947599" y="626667"/>
            <a:ext cx="5488560" cy="3413646"/>
          </a:xfrm>
          <a:prstGeom prst="rect">
            <a:avLst/>
          </a:prstGeom>
        </p:spPr>
      </p:pic>
      <p:pic>
        <p:nvPicPr>
          <p:cNvPr id="54" name="Picture 53"/>
          <p:cNvPicPr>
            <a:picLocks noChangeAspect="1"/>
          </p:cNvPicPr>
          <p:nvPr/>
        </p:nvPicPr>
        <p:blipFill>
          <a:blip r:embed="rId6"/>
          <a:stretch>
            <a:fillRect/>
          </a:stretch>
        </p:blipFill>
        <p:spPr>
          <a:xfrm>
            <a:off x="16683001" y="19917831"/>
            <a:ext cx="10748999" cy="6460835"/>
          </a:xfrm>
          <a:prstGeom prst="rect">
            <a:avLst/>
          </a:prstGeom>
          <a:noFill/>
          <a:ln>
            <a:noFill/>
          </a:ln>
        </p:spPr>
      </p:pic>
      <p:pic>
        <p:nvPicPr>
          <p:cNvPr id="56" name="Picture 55"/>
          <p:cNvPicPr>
            <a:picLocks noChangeAspect="1"/>
          </p:cNvPicPr>
          <p:nvPr/>
        </p:nvPicPr>
        <p:blipFill>
          <a:blip r:embed="rId7"/>
          <a:stretch>
            <a:fillRect/>
          </a:stretch>
        </p:blipFill>
        <p:spPr>
          <a:xfrm>
            <a:off x="31156914" y="7246921"/>
            <a:ext cx="10402384" cy="6681822"/>
          </a:xfrm>
          <a:prstGeom prst="rect">
            <a:avLst/>
          </a:prstGeom>
          <a:noFill/>
          <a:ln>
            <a:noFill/>
          </a:ln>
        </p:spPr>
      </p:pic>
    </p:spTree>
    <p:extLst>
      <p:ext uri="{BB962C8B-B14F-4D97-AF65-F5344CB8AC3E}">
        <p14:creationId xmlns:p14="http://schemas.microsoft.com/office/powerpoint/2010/main" val="931198942"/>
      </p:ext>
    </p:extLst>
  </p:cSld>
  <p:clrMapOvr>
    <a:masterClrMapping/>
  </p:clrMapOvr>
</p:sld>
</file>

<file path=ppt/theme/theme1.xml><?xml version="1.0" encoding="utf-8"?>
<a:theme xmlns:a="http://schemas.openxmlformats.org/drawingml/2006/main" name="Medical Poster">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6000" dirty="0" err="1" smtClean="0"/>
        </a:defPPr>
      </a:lstStyle>
    </a:txDef>
  </a:objectDefaults>
  <a:extraClrSchemeLst/>
  <a:extLst>
    <a:ext uri="{05A4C25C-085E-4340-85A3-A5531E510DB2}">
      <thm15:themeFamily xmlns:thm15="http://schemas.microsoft.com/office/thememl/2012/main" name="Presentation1" id="{55A68E73-61CB-4542-8C48-DCBB2482A3D5}" vid="{6A3CA63D-1E3C-4681-8668-89277FEB3FEB}"/>
    </a:ext>
  </a:extLst>
</a:theme>
</file>

<file path=ppt/theme/theme2.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1110015-E380-4C53-980C-698226C61C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Poster (blue and brown design)</Template>
  <TotalTime>0</TotalTime>
  <Words>1016</Words>
  <Application>Microsoft Office PowerPoint</Application>
  <PresentationFormat>Custom</PresentationFormat>
  <Paragraphs>38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Cambria</vt:lpstr>
      <vt:lpstr>Medical Poster</vt:lpstr>
      <vt:lpstr>Needs Assessment of Health Priorities of Parents and Children Served by Jan Seva School in Kolkata, India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2016-03-01T14:12:03Z</dcterms:created>
  <dcterms:modified xsi:type="dcterms:W3CDTF">2016-04-26T00:03:55Z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TC040015519991</vt:lpwstr>
  </property>
</Properties>
</file>